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26831AE-2981-4A1A-8DF6-60C3E1B412FD}">
  <a:tblStyle styleId="{D26831AE-2981-4A1A-8DF6-60C3E1B412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28236913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28236913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828236913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28236913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828236913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28236913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282ccca2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282ccca2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282ccca2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282ccca2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282ccca2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282ccca2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282ccca2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282ccca2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8282ccca2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8282ccca2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8282ccca2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282ccca2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28727de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28727de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828236913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28236913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28116d21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28116d21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2836cc7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2836cc7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2836cc7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2836cc7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82836cc7a9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2836cc7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hyperlink" Target="https://magenta.tensorflow.org/2016/11/01/multistyle-pastiche-generat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towardsdatascience.com/neural-style-transfer-23a3fb4c6a9e" TargetMode="External"/><Relationship Id="rId4" Type="http://schemas.openxmlformats.org/officeDocument/2006/relationships/hyperlink" Target="https://www.github.com/pytorch/examples" TargetMode="External"/><Relationship Id="rId5" Type="http://schemas.openxmlformats.org/officeDocument/2006/relationships/hyperlink" Target="https://www.github.com/tensorflow/magenta" TargetMode="External"/><Relationship Id="rId6" Type="http://schemas.openxmlformats.org/officeDocument/2006/relationships/hyperlink" Target="https://magenta.tensorflow.org/2016/11/01/multistyle-pastiche-generator" TargetMode="External"/><Relationship Id="rId7" Type="http://schemas.openxmlformats.org/officeDocument/2006/relationships/hyperlink" Target="https://github.com/reiinakano/arbitrary-image-stylization-tfj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arxiv.org/abs/1508.06576" TargetMode="External"/><Relationship Id="rId4" Type="http://schemas.openxmlformats.org/officeDocument/2006/relationships/image" Target="../media/image21.jpg"/><Relationship Id="rId5" Type="http://schemas.openxmlformats.org/officeDocument/2006/relationships/image" Target="../media/image1.png"/><Relationship Id="rId6" Type="http://schemas.openxmlformats.org/officeDocument/2006/relationships/image" Target="../media/image4.jp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hyperlink" Target="https://arxiv.org/abs/1603.08155"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arxiv.org/abs/1610.07629"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arxiv.org/abs/1705.0683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hyperlink" Target="https://magenta.tensorflow.org/blog/2018/12/20/style-transfer-j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Style Transfer</a:t>
            </a:r>
            <a:endParaRPr/>
          </a:p>
        </p:txBody>
      </p:sp>
      <p:sp>
        <p:nvSpPr>
          <p:cNvPr id="86" name="Google Shape;86;p13"/>
          <p:cNvSpPr txBox="1"/>
          <p:nvPr>
            <p:ph idx="1" type="subTitle"/>
          </p:nvPr>
        </p:nvSpPr>
        <p:spPr>
          <a:xfrm>
            <a:off x="598100" y="2715931"/>
            <a:ext cx="8222100" cy="4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CS517 Mini Project</a:t>
            </a:r>
            <a:endParaRPr/>
          </a:p>
        </p:txBody>
      </p:sp>
      <p:sp>
        <p:nvSpPr>
          <p:cNvPr id="87" name="Google Shape;87;p13"/>
          <p:cNvSpPr txBox="1"/>
          <p:nvPr>
            <p:ph idx="1" type="subTitle"/>
          </p:nvPr>
        </p:nvSpPr>
        <p:spPr>
          <a:xfrm>
            <a:off x="4982250" y="4045350"/>
            <a:ext cx="40710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Paras Goyal 	     2018CSB1111</a:t>
            </a:r>
            <a:endParaRPr/>
          </a:p>
          <a:p>
            <a:pPr indent="0" lvl="0" marL="0" rtl="0" algn="l">
              <a:spcBef>
                <a:spcPts val="0"/>
              </a:spcBef>
              <a:spcAft>
                <a:spcPts val="0"/>
              </a:spcAft>
              <a:buNone/>
            </a:pPr>
            <a:r>
              <a:rPr lang="en"/>
              <a:t>Sakshay Mahna    2018CSB1119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Implementation of A Neural Algorithm for Artistic Style</a:t>
            </a:r>
            <a:endParaRPr sz="2400"/>
          </a:p>
          <a:p>
            <a:pPr indent="0" lvl="0" marL="0" rtl="0" algn="l">
              <a:spcBef>
                <a:spcPts val="0"/>
              </a:spcBef>
              <a:spcAft>
                <a:spcPts val="0"/>
              </a:spcAft>
              <a:buNone/>
            </a:pPr>
            <a:r>
              <a:t/>
            </a:r>
            <a:endParaRPr/>
          </a:p>
        </p:txBody>
      </p:sp>
      <p:pic>
        <p:nvPicPr>
          <p:cNvPr id="160" name="Google Shape;160;p22"/>
          <p:cNvPicPr preferRelativeResize="0"/>
          <p:nvPr/>
        </p:nvPicPr>
        <p:blipFill>
          <a:blip r:embed="rId3">
            <a:alphaModFix/>
          </a:blip>
          <a:stretch>
            <a:fillRect/>
          </a:stretch>
        </p:blipFill>
        <p:spPr>
          <a:xfrm>
            <a:off x="152400" y="1170200"/>
            <a:ext cx="7211126" cy="383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 Style Transfer (Johnson et al. 2016)</a:t>
            </a:r>
            <a:endParaRPr/>
          </a:p>
        </p:txBody>
      </p:sp>
      <p:pic>
        <p:nvPicPr>
          <p:cNvPr id="166" name="Google Shape;166;p23"/>
          <p:cNvPicPr preferRelativeResize="0"/>
          <p:nvPr/>
        </p:nvPicPr>
        <p:blipFill>
          <a:blip r:embed="rId3">
            <a:alphaModFix/>
          </a:blip>
          <a:stretch>
            <a:fillRect/>
          </a:stretch>
        </p:blipFill>
        <p:spPr>
          <a:xfrm>
            <a:off x="476400" y="1119575"/>
            <a:ext cx="7496175" cy="2714625"/>
          </a:xfrm>
          <a:prstGeom prst="rect">
            <a:avLst/>
          </a:prstGeom>
          <a:noFill/>
          <a:ln>
            <a:noFill/>
          </a:ln>
        </p:spPr>
      </p:pic>
      <p:sp>
        <p:nvSpPr>
          <p:cNvPr id="167" name="Google Shape;167;p23"/>
          <p:cNvSpPr txBox="1"/>
          <p:nvPr/>
        </p:nvSpPr>
        <p:spPr>
          <a:xfrm>
            <a:off x="1184625" y="4141125"/>
            <a:ext cx="70572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Style Transform Network </a:t>
            </a:r>
            <a:r>
              <a:rPr lang="en">
                <a:latin typeface="Roboto"/>
                <a:ea typeface="Roboto"/>
                <a:cs typeface="Roboto"/>
                <a:sym typeface="Roboto"/>
              </a:rPr>
              <a:t>(Depicting the training steps with loss calculated using pretrained VGG16). Y-hat is the Stylized Output Image</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271500" y="1789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 Style Transfer (Johnson et al. 2016)</a:t>
            </a:r>
            <a:endParaRPr/>
          </a:p>
          <a:p>
            <a:pPr indent="0" lvl="0" marL="0" rtl="0" algn="l">
              <a:spcBef>
                <a:spcPts val="0"/>
              </a:spcBef>
              <a:spcAft>
                <a:spcPts val="0"/>
              </a:spcAft>
              <a:buNone/>
            </a:pPr>
            <a:r>
              <a:t/>
            </a:r>
            <a:endParaRPr/>
          </a:p>
        </p:txBody>
      </p:sp>
      <p:pic>
        <p:nvPicPr>
          <p:cNvPr id="173" name="Google Shape;173;p24"/>
          <p:cNvPicPr preferRelativeResize="0"/>
          <p:nvPr/>
        </p:nvPicPr>
        <p:blipFill>
          <a:blip r:embed="rId3">
            <a:alphaModFix/>
          </a:blip>
          <a:stretch>
            <a:fillRect/>
          </a:stretch>
        </p:blipFill>
        <p:spPr>
          <a:xfrm>
            <a:off x="5742050" y="713313"/>
            <a:ext cx="2770699" cy="2263475"/>
          </a:xfrm>
          <a:prstGeom prst="rect">
            <a:avLst/>
          </a:prstGeom>
          <a:noFill/>
          <a:ln>
            <a:noFill/>
          </a:ln>
        </p:spPr>
      </p:pic>
      <p:pic>
        <p:nvPicPr>
          <p:cNvPr id="174" name="Google Shape;174;p24"/>
          <p:cNvPicPr preferRelativeResize="0"/>
          <p:nvPr/>
        </p:nvPicPr>
        <p:blipFill>
          <a:blip r:embed="rId4">
            <a:alphaModFix/>
          </a:blip>
          <a:stretch>
            <a:fillRect/>
          </a:stretch>
        </p:blipFill>
        <p:spPr>
          <a:xfrm>
            <a:off x="437725" y="833250"/>
            <a:ext cx="2222475" cy="1802550"/>
          </a:xfrm>
          <a:prstGeom prst="rect">
            <a:avLst/>
          </a:prstGeom>
          <a:noFill/>
          <a:ln>
            <a:noFill/>
          </a:ln>
        </p:spPr>
      </p:pic>
      <p:pic>
        <p:nvPicPr>
          <p:cNvPr id="175" name="Google Shape;175;p24"/>
          <p:cNvPicPr preferRelativeResize="0"/>
          <p:nvPr/>
        </p:nvPicPr>
        <p:blipFill>
          <a:blip r:embed="rId5">
            <a:alphaModFix/>
          </a:blip>
          <a:stretch>
            <a:fillRect/>
          </a:stretch>
        </p:blipFill>
        <p:spPr>
          <a:xfrm>
            <a:off x="2928238" y="1730207"/>
            <a:ext cx="2222475" cy="1848904"/>
          </a:xfrm>
          <a:prstGeom prst="rect">
            <a:avLst/>
          </a:prstGeom>
          <a:noFill/>
          <a:ln>
            <a:noFill/>
          </a:ln>
        </p:spPr>
      </p:pic>
      <p:pic>
        <p:nvPicPr>
          <p:cNvPr id="176" name="Google Shape;176;p24"/>
          <p:cNvPicPr preferRelativeResize="0"/>
          <p:nvPr/>
        </p:nvPicPr>
        <p:blipFill>
          <a:blip r:embed="rId6">
            <a:alphaModFix/>
          </a:blip>
          <a:stretch>
            <a:fillRect/>
          </a:stretch>
        </p:blipFill>
        <p:spPr>
          <a:xfrm>
            <a:off x="5820625" y="3174061"/>
            <a:ext cx="2794791" cy="1858239"/>
          </a:xfrm>
          <a:prstGeom prst="rect">
            <a:avLst/>
          </a:prstGeom>
          <a:noFill/>
          <a:ln>
            <a:noFill/>
          </a:ln>
        </p:spPr>
      </p:pic>
      <p:pic>
        <p:nvPicPr>
          <p:cNvPr id="177" name="Google Shape;177;p24"/>
          <p:cNvPicPr preferRelativeResize="0"/>
          <p:nvPr/>
        </p:nvPicPr>
        <p:blipFill>
          <a:blip r:embed="rId7">
            <a:alphaModFix/>
          </a:blip>
          <a:stretch>
            <a:fillRect/>
          </a:stretch>
        </p:blipFill>
        <p:spPr>
          <a:xfrm>
            <a:off x="354423" y="2898725"/>
            <a:ext cx="2305776" cy="1881425"/>
          </a:xfrm>
          <a:prstGeom prst="rect">
            <a:avLst/>
          </a:prstGeom>
          <a:noFill/>
          <a:ln>
            <a:noFill/>
          </a:ln>
        </p:spPr>
      </p:pic>
      <p:sp>
        <p:nvSpPr>
          <p:cNvPr id="178" name="Google Shape;178;p24"/>
          <p:cNvSpPr txBox="1"/>
          <p:nvPr/>
        </p:nvSpPr>
        <p:spPr>
          <a:xfrm>
            <a:off x="2696450" y="3644200"/>
            <a:ext cx="3009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Model trained on this image as style with different inputs</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Learned representation for artistic Style</a:t>
            </a:r>
            <a:endParaRPr/>
          </a:p>
        </p:txBody>
      </p:sp>
      <p:pic>
        <p:nvPicPr>
          <p:cNvPr id="184" name="Google Shape;184;p25"/>
          <p:cNvPicPr preferRelativeResize="0"/>
          <p:nvPr/>
        </p:nvPicPr>
        <p:blipFill>
          <a:blip r:embed="rId3">
            <a:alphaModFix/>
          </a:blip>
          <a:stretch>
            <a:fillRect/>
          </a:stretch>
        </p:blipFill>
        <p:spPr>
          <a:xfrm>
            <a:off x="152400" y="1170200"/>
            <a:ext cx="4286501" cy="3095625"/>
          </a:xfrm>
          <a:prstGeom prst="rect">
            <a:avLst/>
          </a:prstGeom>
          <a:noFill/>
          <a:ln>
            <a:noFill/>
          </a:ln>
        </p:spPr>
      </p:pic>
      <p:pic>
        <p:nvPicPr>
          <p:cNvPr id="185" name="Google Shape;185;p25"/>
          <p:cNvPicPr preferRelativeResize="0"/>
          <p:nvPr/>
        </p:nvPicPr>
        <p:blipFill>
          <a:blip r:embed="rId4">
            <a:alphaModFix/>
          </a:blip>
          <a:stretch>
            <a:fillRect/>
          </a:stretch>
        </p:blipFill>
        <p:spPr>
          <a:xfrm>
            <a:off x="4801275" y="1446138"/>
            <a:ext cx="4174050" cy="2543750"/>
          </a:xfrm>
          <a:prstGeom prst="rect">
            <a:avLst/>
          </a:prstGeom>
          <a:noFill/>
          <a:ln>
            <a:noFill/>
          </a:ln>
        </p:spPr>
      </p:pic>
      <p:sp>
        <p:nvSpPr>
          <p:cNvPr id="186" name="Google Shape;186;p25"/>
          <p:cNvSpPr txBox="1"/>
          <p:nvPr/>
        </p:nvSpPr>
        <p:spPr>
          <a:xfrm>
            <a:off x="1015225" y="4529525"/>
            <a:ext cx="69507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Live Demonstration and more details available at this link </a:t>
            </a:r>
            <a:r>
              <a:rPr lang="en" sz="1100" u="sng">
                <a:solidFill>
                  <a:schemeClr val="hlink"/>
                </a:solidFill>
                <a:hlinkClick r:id="rId5"/>
              </a:rPr>
              <a:t>https://magenta.tensorflow.org/2016/11/01/multistyle-pastiche-generator</a:t>
            </a: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learned representation for artistic style</a:t>
            </a:r>
            <a:endParaRPr/>
          </a:p>
        </p:txBody>
      </p:sp>
      <p:pic>
        <p:nvPicPr>
          <p:cNvPr id="192" name="Google Shape;192;p26"/>
          <p:cNvPicPr preferRelativeResize="0"/>
          <p:nvPr/>
        </p:nvPicPr>
        <p:blipFill>
          <a:blip r:embed="rId3">
            <a:alphaModFix/>
          </a:blip>
          <a:stretch>
            <a:fillRect/>
          </a:stretch>
        </p:blipFill>
        <p:spPr>
          <a:xfrm>
            <a:off x="1692925" y="1628778"/>
            <a:ext cx="5758156" cy="1885947"/>
          </a:xfrm>
          <a:prstGeom prst="rect">
            <a:avLst/>
          </a:prstGeom>
          <a:noFill/>
          <a:ln>
            <a:noFill/>
          </a:ln>
        </p:spPr>
      </p:pic>
      <p:sp>
        <p:nvSpPr>
          <p:cNvPr id="193" name="Google Shape;193;p26"/>
          <p:cNvSpPr txBox="1"/>
          <p:nvPr/>
        </p:nvSpPr>
        <p:spPr>
          <a:xfrm>
            <a:off x="2069450" y="3696900"/>
            <a:ext cx="48018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Input(left)  Output(right)</a:t>
            </a:r>
            <a:r>
              <a:rPr lang="en">
                <a:latin typeface="Roboto"/>
                <a:ea typeface="Roboto"/>
                <a:cs typeface="Roboto"/>
                <a:sym typeface="Roboto"/>
              </a:rPr>
              <a:t> [Generated as a combination of  Monet Style 0( wt =0.5) and style 1(wt. =0.5)</a:t>
            </a:r>
            <a:r>
              <a:rPr b="1" lang="en">
                <a:latin typeface="Roboto"/>
                <a:ea typeface="Roboto"/>
                <a:cs typeface="Roboto"/>
                <a:sym typeface="Roboto"/>
              </a:rPr>
              <a:t> ]</a:t>
            </a:r>
            <a:endParaRPr b="1">
              <a:latin typeface="Roboto"/>
              <a:ea typeface="Roboto"/>
              <a:cs typeface="Roboto"/>
              <a:sym typeface="Roboto"/>
            </a:endParaRPr>
          </a:p>
        </p:txBody>
      </p:sp>
      <p:sp>
        <p:nvSpPr>
          <p:cNvPr id="194" name="Google Shape;194;p26"/>
          <p:cNvSpPr txBox="1"/>
          <p:nvPr/>
        </p:nvSpPr>
        <p:spPr>
          <a:xfrm>
            <a:off x="2144925" y="1017800"/>
            <a:ext cx="41319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Generating the output from a linear combination of 2 or more different styles</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261475" y="18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learned representation for artistic style</a:t>
            </a:r>
            <a:endParaRPr/>
          </a:p>
        </p:txBody>
      </p:sp>
      <p:pic>
        <p:nvPicPr>
          <p:cNvPr id="200" name="Google Shape;200;p27"/>
          <p:cNvPicPr preferRelativeResize="0"/>
          <p:nvPr/>
        </p:nvPicPr>
        <p:blipFill>
          <a:blip r:embed="rId3">
            <a:alphaModFix/>
          </a:blip>
          <a:stretch>
            <a:fillRect/>
          </a:stretch>
        </p:blipFill>
        <p:spPr>
          <a:xfrm>
            <a:off x="2814600" y="929075"/>
            <a:ext cx="6055976" cy="4113949"/>
          </a:xfrm>
          <a:prstGeom prst="rect">
            <a:avLst/>
          </a:prstGeom>
          <a:noFill/>
          <a:ln>
            <a:noFill/>
          </a:ln>
        </p:spPr>
      </p:pic>
      <p:sp>
        <p:nvSpPr>
          <p:cNvPr id="201" name="Google Shape;201;p27"/>
          <p:cNvSpPr txBox="1"/>
          <p:nvPr/>
        </p:nvSpPr>
        <p:spPr>
          <a:xfrm>
            <a:off x="371700" y="1557125"/>
            <a:ext cx="2009100" cy="9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Output for each of 9 Monet Style in the following sequence: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graphicFrame>
        <p:nvGraphicFramePr>
          <p:cNvPr id="202" name="Google Shape;202;p27"/>
          <p:cNvGraphicFramePr/>
          <p:nvPr/>
        </p:nvGraphicFramePr>
        <p:xfrm>
          <a:off x="440150" y="3296175"/>
          <a:ext cx="3000000" cy="3000000"/>
        </p:xfrm>
        <a:graphic>
          <a:graphicData uri="http://schemas.openxmlformats.org/drawingml/2006/table">
            <a:tbl>
              <a:tblPr>
                <a:noFill/>
                <a:tableStyleId>{D26831AE-2981-4A1A-8DF6-60C3E1B412FD}</a:tableStyleId>
              </a:tblPr>
              <a:tblGrid>
                <a:gridCol w="742025"/>
                <a:gridCol w="742025"/>
                <a:gridCol w="742025"/>
              </a:tblGrid>
              <a:tr h="381000">
                <a:tc>
                  <a:txBody>
                    <a:bodyPr/>
                    <a:lstStyle/>
                    <a:p>
                      <a:pPr indent="0" lvl="0" marL="0" rtl="0" algn="l">
                        <a:spcBef>
                          <a:spcPts val="0"/>
                        </a:spcBef>
                        <a:spcAft>
                          <a:spcPts val="0"/>
                        </a:spcAft>
                        <a:buNone/>
                      </a:pPr>
                      <a:r>
                        <a:rPr lang="en"/>
                        <a:t>Style 0</a:t>
                      </a:r>
                      <a:endParaRPr/>
                    </a:p>
                  </a:txBody>
                  <a:tcPr marT="91425" marB="91425" marR="91425" marL="91425"/>
                </a:tc>
                <a:tc>
                  <a:txBody>
                    <a:bodyPr/>
                    <a:lstStyle/>
                    <a:p>
                      <a:pPr indent="0" lvl="0" marL="0" rtl="0" algn="l">
                        <a:spcBef>
                          <a:spcPts val="0"/>
                        </a:spcBef>
                        <a:spcAft>
                          <a:spcPts val="0"/>
                        </a:spcAft>
                        <a:buNone/>
                      </a:pPr>
                      <a:r>
                        <a:rPr lang="en"/>
                        <a:t>Style 1</a:t>
                      </a:r>
                      <a:endParaRPr/>
                    </a:p>
                  </a:txBody>
                  <a:tcPr marT="91425" marB="91425" marR="91425" marL="91425"/>
                </a:tc>
                <a:tc>
                  <a:txBody>
                    <a:bodyPr/>
                    <a:lstStyle/>
                    <a:p>
                      <a:pPr indent="0" lvl="0" marL="0" rtl="0" algn="l">
                        <a:spcBef>
                          <a:spcPts val="0"/>
                        </a:spcBef>
                        <a:spcAft>
                          <a:spcPts val="0"/>
                        </a:spcAft>
                        <a:buNone/>
                      </a:pPr>
                      <a:r>
                        <a:rPr lang="en"/>
                        <a:t>Style 2</a:t>
                      </a:r>
                      <a:endParaRPr/>
                    </a:p>
                  </a:txBody>
                  <a:tcPr marT="91425" marB="91425" marR="91425" marL="91425"/>
                </a:tc>
              </a:tr>
              <a:tr h="381000">
                <a:tc>
                  <a:txBody>
                    <a:bodyPr/>
                    <a:lstStyle/>
                    <a:p>
                      <a:pPr indent="0" lvl="0" marL="0" rtl="0" algn="l">
                        <a:spcBef>
                          <a:spcPts val="0"/>
                        </a:spcBef>
                        <a:spcAft>
                          <a:spcPts val="0"/>
                        </a:spcAft>
                        <a:buNone/>
                      </a:pPr>
                      <a:r>
                        <a:rPr lang="en"/>
                        <a:t>Style 3</a:t>
                      </a:r>
                      <a:endParaRPr/>
                    </a:p>
                  </a:txBody>
                  <a:tcPr marT="91425" marB="91425" marR="91425" marL="91425"/>
                </a:tc>
                <a:tc>
                  <a:txBody>
                    <a:bodyPr/>
                    <a:lstStyle/>
                    <a:p>
                      <a:pPr indent="0" lvl="0" marL="0" rtl="0" algn="l">
                        <a:spcBef>
                          <a:spcPts val="0"/>
                        </a:spcBef>
                        <a:spcAft>
                          <a:spcPts val="0"/>
                        </a:spcAft>
                        <a:buNone/>
                      </a:pPr>
                      <a:r>
                        <a:rPr lang="en"/>
                        <a:t>Style 4</a:t>
                      </a:r>
                      <a:endParaRPr/>
                    </a:p>
                  </a:txBody>
                  <a:tcPr marT="91425" marB="91425" marR="91425" marL="91425"/>
                </a:tc>
                <a:tc>
                  <a:txBody>
                    <a:bodyPr/>
                    <a:lstStyle/>
                    <a:p>
                      <a:pPr indent="0" lvl="0" marL="0" rtl="0" algn="l">
                        <a:spcBef>
                          <a:spcPts val="0"/>
                        </a:spcBef>
                        <a:spcAft>
                          <a:spcPts val="0"/>
                        </a:spcAft>
                        <a:buNone/>
                      </a:pPr>
                      <a:r>
                        <a:rPr lang="en"/>
                        <a:t>Style 5</a:t>
                      </a:r>
                      <a:endParaRPr/>
                    </a:p>
                  </a:txBody>
                  <a:tcPr marT="91425" marB="91425" marR="91425" marL="91425"/>
                </a:tc>
              </a:tr>
              <a:tr h="381000">
                <a:tc>
                  <a:txBody>
                    <a:bodyPr/>
                    <a:lstStyle/>
                    <a:p>
                      <a:pPr indent="0" lvl="0" marL="0" rtl="0" algn="l">
                        <a:spcBef>
                          <a:spcPts val="0"/>
                        </a:spcBef>
                        <a:spcAft>
                          <a:spcPts val="0"/>
                        </a:spcAft>
                        <a:buNone/>
                      </a:pPr>
                      <a:r>
                        <a:rPr lang="en"/>
                        <a:t>Style 6</a:t>
                      </a:r>
                      <a:endParaRPr/>
                    </a:p>
                  </a:txBody>
                  <a:tcPr marT="91425" marB="91425" marR="91425" marL="91425"/>
                </a:tc>
                <a:tc>
                  <a:txBody>
                    <a:bodyPr/>
                    <a:lstStyle/>
                    <a:p>
                      <a:pPr indent="0" lvl="0" marL="0" rtl="0" algn="l">
                        <a:spcBef>
                          <a:spcPts val="0"/>
                        </a:spcBef>
                        <a:spcAft>
                          <a:spcPts val="0"/>
                        </a:spcAft>
                        <a:buNone/>
                      </a:pPr>
                      <a:r>
                        <a:rPr lang="en"/>
                        <a:t>Style 7</a:t>
                      </a:r>
                      <a:endParaRPr/>
                    </a:p>
                  </a:txBody>
                  <a:tcPr marT="91425" marB="91425" marR="91425" marL="91425"/>
                </a:tc>
                <a:tc>
                  <a:txBody>
                    <a:bodyPr/>
                    <a:lstStyle/>
                    <a:p>
                      <a:pPr indent="0" lvl="0" marL="0" rtl="0" algn="l">
                        <a:spcBef>
                          <a:spcPts val="0"/>
                        </a:spcBef>
                        <a:spcAft>
                          <a:spcPts val="0"/>
                        </a:spcAft>
                        <a:buNone/>
                      </a:pPr>
                      <a:r>
                        <a:rPr lang="en"/>
                        <a:t>Style 8</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fast,real-time, arbitrary style transfer</a:t>
            </a:r>
            <a:endParaRPr/>
          </a:p>
        </p:txBody>
      </p:sp>
      <p:pic>
        <p:nvPicPr>
          <p:cNvPr id="208" name="Google Shape;208;p28"/>
          <p:cNvPicPr preferRelativeResize="0"/>
          <p:nvPr/>
        </p:nvPicPr>
        <p:blipFill>
          <a:blip r:embed="rId3">
            <a:alphaModFix/>
          </a:blip>
          <a:stretch>
            <a:fillRect/>
          </a:stretch>
        </p:blipFill>
        <p:spPr>
          <a:xfrm>
            <a:off x="152400" y="1170200"/>
            <a:ext cx="4604600" cy="3820900"/>
          </a:xfrm>
          <a:prstGeom prst="rect">
            <a:avLst/>
          </a:prstGeom>
          <a:noFill/>
          <a:ln>
            <a:noFill/>
          </a:ln>
        </p:spPr>
      </p:pic>
      <p:pic>
        <p:nvPicPr>
          <p:cNvPr id="209" name="Google Shape;209;p28"/>
          <p:cNvPicPr preferRelativeResize="0"/>
          <p:nvPr/>
        </p:nvPicPr>
        <p:blipFill>
          <a:blip r:embed="rId4">
            <a:alphaModFix/>
          </a:blip>
          <a:stretch>
            <a:fillRect/>
          </a:stretch>
        </p:blipFill>
        <p:spPr>
          <a:xfrm>
            <a:off x="5116125" y="2432775"/>
            <a:ext cx="3958900" cy="249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Exploring fast,real time and arbitrary style transfer</a:t>
            </a:r>
            <a:endParaRPr sz="2400"/>
          </a:p>
        </p:txBody>
      </p:sp>
      <p:pic>
        <p:nvPicPr>
          <p:cNvPr id="215" name="Google Shape;215;p29"/>
          <p:cNvPicPr preferRelativeResize="0"/>
          <p:nvPr/>
        </p:nvPicPr>
        <p:blipFill>
          <a:blip r:embed="rId3">
            <a:alphaModFix/>
          </a:blip>
          <a:stretch>
            <a:fillRect/>
          </a:stretch>
        </p:blipFill>
        <p:spPr>
          <a:xfrm>
            <a:off x="152400" y="1170200"/>
            <a:ext cx="8839203" cy="3076463"/>
          </a:xfrm>
          <a:prstGeom prst="rect">
            <a:avLst/>
          </a:prstGeom>
          <a:noFill/>
          <a:ln>
            <a:noFill/>
          </a:ln>
        </p:spPr>
      </p:pic>
      <p:sp>
        <p:nvSpPr>
          <p:cNvPr id="216" name="Google Shape;216;p29"/>
          <p:cNvSpPr txBox="1"/>
          <p:nvPr/>
        </p:nvSpPr>
        <p:spPr>
          <a:xfrm>
            <a:off x="2347425" y="4552700"/>
            <a:ext cx="63135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Implementation of the model from Tensorflow Hub</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Porting Real time style transfer to browser</a:t>
            </a:r>
            <a:endParaRPr/>
          </a:p>
        </p:txBody>
      </p:sp>
      <p:sp>
        <p:nvSpPr>
          <p:cNvPr id="222" name="Google Shape;222;p30"/>
          <p:cNvSpPr txBox="1"/>
          <p:nvPr/>
        </p:nvSpPr>
        <p:spPr>
          <a:xfrm>
            <a:off x="152400" y="4217100"/>
            <a:ext cx="56373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Live Demo:-  </a:t>
            </a:r>
            <a:r>
              <a:rPr lang="en"/>
              <a:t>https://reiinakano.github.io/arbitrary-image-stylization-tfjs</a:t>
            </a:r>
            <a:endParaRPr/>
          </a:p>
        </p:txBody>
      </p:sp>
      <p:pic>
        <p:nvPicPr>
          <p:cNvPr id="223" name="Google Shape;223;p30"/>
          <p:cNvPicPr preferRelativeResize="0"/>
          <p:nvPr/>
        </p:nvPicPr>
        <p:blipFill>
          <a:blip r:embed="rId3">
            <a:alphaModFix/>
          </a:blip>
          <a:stretch>
            <a:fillRect/>
          </a:stretch>
        </p:blipFill>
        <p:spPr>
          <a:xfrm>
            <a:off x="152400" y="1170200"/>
            <a:ext cx="4603832" cy="2442725"/>
          </a:xfrm>
          <a:prstGeom prst="rect">
            <a:avLst/>
          </a:prstGeom>
          <a:noFill/>
          <a:ln>
            <a:noFill/>
          </a:ln>
        </p:spPr>
      </p:pic>
      <p:sp>
        <p:nvSpPr>
          <p:cNvPr id="224" name="Google Shape;224;p30"/>
          <p:cNvSpPr txBox="1"/>
          <p:nvPr/>
        </p:nvSpPr>
        <p:spPr>
          <a:xfrm>
            <a:off x="459175" y="3799700"/>
            <a:ext cx="4054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Distillation of style Extraction Network</a:t>
            </a:r>
            <a:endParaRPr>
              <a:latin typeface="Roboto"/>
              <a:ea typeface="Roboto"/>
              <a:cs typeface="Roboto"/>
              <a:sym typeface="Roboto"/>
            </a:endParaRPr>
          </a:p>
        </p:txBody>
      </p:sp>
      <p:pic>
        <p:nvPicPr>
          <p:cNvPr id="225" name="Google Shape;225;p30"/>
          <p:cNvPicPr preferRelativeResize="0"/>
          <p:nvPr/>
        </p:nvPicPr>
        <p:blipFill>
          <a:blip r:embed="rId4">
            <a:alphaModFix/>
          </a:blip>
          <a:stretch>
            <a:fillRect/>
          </a:stretch>
        </p:blipFill>
        <p:spPr>
          <a:xfrm>
            <a:off x="4897057" y="892175"/>
            <a:ext cx="4082967" cy="1821042"/>
          </a:xfrm>
          <a:prstGeom prst="rect">
            <a:avLst/>
          </a:prstGeom>
          <a:noFill/>
          <a:ln>
            <a:noFill/>
          </a:ln>
        </p:spPr>
      </p:pic>
      <p:pic>
        <p:nvPicPr>
          <p:cNvPr id="226" name="Google Shape;226;p30"/>
          <p:cNvPicPr preferRelativeResize="0"/>
          <p:nvPr/>
        </p:nvPicPr>
        <p:blipFill>
          <a:blip r:embed="rId5">
            <a:alphaModFix/>
          </a:blip>
          <a:stretch>
            <a:fillRect/>
          </a:stretch>
        </p:blipFill>
        <p:spPr>
          <a:xfrm>
            <a:off x="5185625" y="2479075"/>
            <a:ext cx="3707874" cy="1974750"/>
          </a:xfrm>
          <a:prstGeom prst="rect">
            <a:avLst/>
          </a:prstGeom>
          <a:noFill/>
          <a:ln>
            <a:noFill/>
          </a:ln>
        </p:spPr>
      </p:pic>
      <p:sp>
        <p:nvSpPr>
          <p:cNvPr id="227" name="Google Shape;227;p30"/>
          <p:cNvSpPr txBox="1"/>
          <p:nvPr/>
        </p:nvSpPr>
        <p:spPr>
          <a:xfrm>
            <a:off x="5301475" y="4610625"/>
            <a:ext cx="36786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Distillation of Style Transfer Network</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Learnings</a:t>
            </a:r>
            <a:endParaRPr/>
          </a:p>
        </p:txBody>
      </p:sp>
      <p:sp>
        <p:nvSpPr>
          <p:cNvPr id="233" name="Google Shape;233;p31"/>
          <p:cNvSpPr txBox="1"/>
          <p:nvPr/>
        </p:nvSpPr>
        <p:spPr>
          <a:xfrm>
            <a:off x="502150" y="1068875"/>
            <a:ext cx="7266900" cy="3608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We </a:t>
            </a:r>
            <a:r>
              <a:rPr lang="en" sz="1200">
                <a:latin typeface="Roboto"/>
                <a:ea typeface="Roboto"/>
                <a:cs typeface="Roboto"/>
                <a:sym typeface="Roboto"/>
              </a:rPr>
              <a:t>learned</a:t>
            </a:r>
            <a:r>
              <a:rPr lang="en" sz="1200">
                <a:latin typeface="Roboto"/>
                <a:ea typeface="Roboto"/>
                <a:cs typeface="Roboto"/>
                <a:sym typeface="Roboto"/>
              </a:rPr>
              <a:t> about many of the state of the art architectures and the evolution of solution to a particular problem from the basic insights of a CNN.</a:t>
            </a:r>
            <a:endParaRPr sz="1200">
              <a:latin typeface="Roboto"/>
              <a:ea typeface="Roboto"/>
              <a:cs typeface="Roboto"/>
              <a:sym typeface="Roboto"/>
            </a:endParaRPr>
          </a:p>
          <a:p>
            <a:pPr indent="-304800" lvl="0" marL="457200" rtl="0" algn="l">
              <a:spcBef>
                <a:spcPts val="1000"/>
              </a:spcBef>
              <a:spcAft>
                <a:spcPts val="0"/>
              </a:spcAft>
              <a:buSzPts val="1200"/>
              <a:buFont typeface="Roboto"/>
              <a:buChar char="●"/>
            </a:pPr>
            <a:r>
              <a:rPr lang="en" sz="1200">
                <a:latin typeface="Roboto"/>
                <a:ea typeface="Roboto"/>
                <a:cs typeface="Roboto"/>
                <a:sym typeface="Roboto"/>
              </a:rPr>
              <a:t>We experimented a bit with the implementation of the paper by Gatyes et al (Paper 1) [the first implementation using CNN] by setting the style weight to 0 and seeing on the content being captured and in next part setting content_weight=0 and seeing only the style being filtered out. It is gave us confidence that the method is doing what is supposed to do.</a:t>
            </a:r>
            <a:endParaRPr sz="1200">
              <a:latin typeface="Roboto"/>
              <a:ea typeface="Roboto"/>
              <a:cs typeface="Roboto"/>
              <a:sym typeface="Roboto"/>
            </a:endParaRPr>
          </a:p>
          <a:p>
            <a:pPr indent="-304800" lvl="0" marL="457200" rtl="0" algn="l">
              <a:spcBef>
                <a:spcPts val="1000"/>
              </a:spcBef>
              <a:spcAft>
                <a:spcPts val="1000"/>
              </a:spcAft>
              <a:buSzPts val="1200"/>
              <a:buFont typeface="Roboto"/>
              <a:buChar char="●"/>
            </a:pPr>
            <a:r>
              <a:rPr lang="en" sz="1200">
                <a:latin typeface="Roboto"/>
                <a:ea typeface="Roboto"/>
                <a:cs typeface="Roboto"/>
                <a:sym typeface="Roboto"/>
              </a:rPr>
              <a:t>The Paper by Johnson et al (Paper 2) allowed us to learn a lot about Image Transformation Network and the importance of various components of that network.</a:t>
            </a:r>
            <a:endParaRPr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93" name="Google Shape;93;p14"/>
          <p:cNvSpPr txBox="1"/>
          <p:nvPr/>
        </p:nvSpPr>
        <p:spPr>
          <a:xfrm>
            <a:off x="357300" y="1017800"/>
            <a:ext cx="8429400" cy="19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oboto"/>
                <a:ea typeface="Roboto"/>
                <a:cs typeface="Roboto"/>
                <a:sym typeface="Roboto"/>
              </a:rPr>
              <a:t>Neural style transfer is an optimization technique used to take two images—a content image and a style reference image (such as an artwork by a famous painter)—and blend them together so the output image looks like the content image, but “painted” in the style of the style reference image.</a:t>
            </a:r>
            <a:endParaRPr sz="2400">
              <a:latin typeface="Roboto"/>
              <a:ea typeface="Roboto"/>
              <a:cs typeface="Roboto"/>
              <a:sym typeface="Roboto"/>
            </a:endParaRPr>
          </a:p>
        </p:txBody>
      </p:sp>
      <p:pic>
        <p:nvPicPr>
          <p:cNvPr id="94" name="Google Shape;94;p14"/>
          <p:cNvPicPr preferRelativeResize="0"/>
          <p:nvPr/>
        </p:nvPicPr>
        <p:blipFill>
          <a:blip r:embed="rId3">
            <a:alphaModFix/>
          </a:blip>
          <a:stretch>
            <a:fillRect/>
          </a:stretch>
        </p:blipFill>
        <p:spPr>
          <a:xfrm>
            <a:off x="491000" y="2801225"/>
            <a:ext cx="8295700" cy="221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39" name="Google Shape;239;p32"/>
          <p:cNvSpPr txBox="1"/>
          <p:nvPr/>
        </p:nvSpPr>
        <p:spPr>
          <a:xfrm>
            <a:off x="658125" y="1275750"/>
            <a:ext cx="7272900" cy="1770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t>Neural Style Transfer Using Tensorflow 2.0 </a:t>
            </a:r>
            <a:r>
              <a:rPr lang="en" u="sng">
                <a:solidFill>
                  <a:schemeClr val="hlink"/>
                </a:solidFill>
                <a:hlinkClick r:id="rId3"/>
              </a:rPr>
              <a:t>https://towardsdatascience.com/neural-style-transfer-23a3fb4c6a9e</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Pytorch Examples </a:t>
            </a:r>
            <a:endParaRPr>
              <a:latin typeface="Roboto"/>
              <a:ea typeface="Roboto"/>
              <a:cs typeface="Roboto"/>
              <a:sym typeface="Roboto"/>
            </a:endParaRPr>
          </a:p>
          <a:p>
            <a:pPr indent="0" lvl="0" marL="457200" rtl="0" algn="l">
              <a:spcBef>
                <a:spcPts val="0"/>
              </a:spcBef>
              <a:spcAft>
                <a:spcPts val="0"/>
              </a:spcAft>
              <a:buNone/>
            </a:pPr>
            <a:r>
              <a:rPr lang="en" u="sng">
                <a:solidFill>
                  <a:schemeClr val="hlink"/>
                </a:solidFill>
                <a:latin typeface="Roboto"/>
                <a:ea typeface="Roboto"/>
                <a:cs typeface="Roboto"/>
                <a:sym typeface="Roboto"/>
                <a:hlinkClick r:id="rId4"/>
              </a:rPr>
              <a:t>https://www.github.com/pytorch/examples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Tensorflow Magenta</a:t>
            </a:r>
            <a:endParaRPr>
              <a:latin typeface="Roboto"/>
              <a:ea typeface="Roboto"/>
              <a:cs typeface="Roboto"/>
              <a:sym typeface="Roboto"/>
            </a:endParaRPr>
          </a:p>
          <a:p>
            <a:pPr indent="0" lvl="0" marL="457200" rtl="0" algn="l">
              <a:spcBef>
                <a:spcPts val="0"/>
              </a:spcBef>
              <a:spcAft>
                <a:spcPts val="0"/>
              </a:spcAft>
              <a:buNone/>
            </a:pPr>
            <a:r>
              <a:rPr lang="en" u="sng">
                <a:solidFill>
                  <a:schemeClr val="hlink"/>
                </a:solidFill>
                <a:latin typeface="Roboto"/>
                <a:ea typeface="Roboto"/>
                <a:cs typeface="Roboto"/>
                <a:sym typeface="Roboto"/>
                <a:hlinkClick r:id="rId5"/>
              </a:rPr>
              <a:t>https://www.github.com/tensorflow/magenta</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Multistyle Pastiche Generator </a:t>
            </a:r>
            <a:r>
              <a:rPr lang="en" u="sng">
                <a:solidFill>
                  <a:schemeClr val="hlink"/>
                </a:solidFill>
                <a:hlinkClick r:id="rId6"/>
              </a:rPr>
              <a:t>https://magenta.tensorflow.org/2016/11/01/multistyle-pastiche-generator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Arbitrary Style Transfer using Tensorflow.js </a:t>
            </a:r>
            <a:r>
              <a:rPr lang="en" u="sng">
                <a:solidFill>
                  <a:schemeClr val="hlink"/>
                </a:solidFill>
                <a:hlinkClick r:id="rId7"/>
              </a:rPr>
              <a:t>https://github.com/reiinakano/arbitrary-image-stylization-tfjs</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311700" y="24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p:txBody>
      </p:sp>
      <p:sp>
        <p:nvSpPr>
          <p:cNvPr id="100" name="Google Shape;100;p15"/>
          <p:cNvSpPr txBox="1"/>
          <p:nvPr>
            <p:ph idx="4294967295" type="body"/>
          </p:nvPr>
        </p:nvSpPr>
        <p:spPr>
          <a:xfrm>
            <a:off x="311700" y="856050"/>
            <a:ext cx="8520600" cy="41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Various methods have been used to approach the problem. All are based on the fact that in a deep CNN such as VGG16 The lower layers specialize in detecting low level features such as line and edges, whereas the high level features such as objects shapes are detected by layers deeper in the network. Therefore it can considered the deeper layers capture the content of the image whereas shallower layers combined with deeper layers capture the overall style of the image. We generate style in terms of correlation between different filter outputs of a CNN layer. This fundamental idea was first highlighted and implemented by the following paper </a:t>
            </a:r>
            <a:r>
              <a:rPr b="1" lang="en" sz="1200" u="sng">
                <a:solidFill>
                  <a:schemeClr val="hlink"/>
                </a:solidFill>
                <a:hlinkClick r:id="rId3"/>
              </a:rPr>
              <a:t>A Neural Algorithm for artistic style.</a:t>
            </a:r>
            <a:r>
              <a:rPr b="1" lang="en" sz="1200"/>
              <a:t> (Gatys et al. 2016). The approach though insightful is not practical for implementation as it takes a lot of time and computation. Also it is not feasible to store a complete VGG model on mobile devices.</a:t>
            </a:r>
            <a:endParaRPr b="1" sz="1200"/>
          </a:p>
          <a:p>
            <a:pPr indent="0" lvl="0" marL="0" rtl="0" algn="l">
              <a:spcBef>
                <a:spcPts val="500"/>
              </a:spcBef>
              <a:spcAft>
                <a:spcPts val="0"/>
              </a:spcAft>
              <a:buNone/>
            </a:pPr>
            <a:r>
              <a:t/>
            </a:r>
            <a:endParaRPr b="1" sz="1000"/>
          </a:p>
          <a:p>
            <a:pPr indent="0" lvl="0" marL="0" rtl="0" algn="l">
              <a:spcBef>
                <a:spcPts val="500"/>
              </a:spcBef>
              <a:spcAft>
                <a:spcPts val="0"/>
              </a:spcAft>
              <a:buNone/>
            </a:pPr>
            <a:r>
              <a:t/>
            </a:r>
            <a:endParaRPr b="1" sz="800"/>
          </a:p>
          <a:p>
            <a:pPr indent="0" lvl="0" marL="0" rtl="0" algn="l">
              <a:spcBef>
                <a:spcPts val="500"/>
              </a:spcBef>
              <a:spcAft>
                <a:spcPts val="0"/>
              </a:spcAft>
              <a:buNone/>
            </a:pPr>
            <a:r>
              <a:t/>
            </a:r>
            <a:endParaRPr b="1" sz="800"/>
          </a:p>
          <a:p>
            <a:pPr indent="0" lvl="0" marL="0" rtl="0" algn="l">
              <a:spcBef>
                <a:spcPts val="1600"/>
              </a:spcBef>
              <a:spcAft>
                <a:spcPts val="1600"/>
              </a:spcAft>
              <a:buNone/>
            </a:pPr>
            <a:r>
              <a:t/>
            </a:r>
            <a:endParaRPr b="1"/>
          </a:p>
        </p:txBody>
      </p:sp>
      <p:pic>
        <p:nvPicPr>
          <p:cNvPr id="101" name="Google Shape;101;p15"/>
          <p:cNvPicPr preferRelativeResize="0"/>
          <p:nvPr/>
        </p:nvPicPr>
        <p:blipFill>
          <a:blip r:embed="rId4">
            <a:alphaModFix/>
          </a:blip>
          <a:stretch>
            <a:fillRect/>
          </a:stretch>
        </p:blipFill>
        <p:spPr>
          <a:xfrm>
            <a:off x="99231" y="2739475"/>
            <a:ext cx="3256050" cy="2404025"/>
          </a:xfrm>
          <a:prstGeom prst="rect">
            <a:avLst/>
          </a:prstGeom>
          <a:noFill/>
          <a:ln>
            <a:noFill/>
          </a:ln>
        </p:spPr>
      </p:pic>
      <p:pic>
        <p:nvPicPr>
          <p:cNvPr id="102" name="Google Shape;102;p15"/>
          <p:cNvPicPr preferRelativeResize="0"/>
          <p:nvPr/>
        </p:nvPicPr>
        <p:blipFill>
          <a:blip r:embed="rId5">
            <a:alphaModFix/>
          </a:blip>
          <a:stretch>
            <a:fillRect/>
          </a:stretch>
        </p:blipFill>
        <p:spPr>
          <a:xfrm>
            <a:off x="3520450" y="2739469"/>
            <a:ext cx="3142951" cy="851200"/>
          </a:xfrm>
          <a:prstGeom prst="rect">
            <a:avLst/>
          </a:prstGeom>
          <a:noFill/>
          <a:ln>
            <a:noFill/>
          </a:ln>
        </p:spPr>
      </p:pic>
      <p:pic>
        <p:nvPicPr>
          <p:cNvPr id="103" name="Google Shape;103;p15"/>
          <p:cNvPicPr preferRelativeResize="0"/>
          <p:nvPr/>
        </p:nvPicPr>
        <p:blipFill>
          <a:blip r:embed="rId6">
            <a:alphaModFix/>
          </a:blip>
          <a:stretch>
            <a:fillRect/>
          </a:stretch>
        </p:blipFill>
        <p:spPr>
          <a:xfrm>
            <a:off x="5761125" y="3429000"/>
            <a:ext cx="3382875" cy="1714500"/>
          </a:xfrm>
          <a:prstGeom prst="rect">
            <a:avLst/>
          </a:prstGeom>
          <a:noFill/>
          <a:ln>
            <a:noFill/>
          </a:ln>
        </p:spPr>
      </p:pic>
      <p:pic>
        <p:nvPicPr>
          <p:cNvPr id="104" name="Google Shape;104;p15"/>
          <p:cNvPicPr preferRelativeResize="0"/>
          <p:nvPr/>
        </p:nvPicPr>
        <p:blipFill>
          <a:blip r:embed="rId7">
            <a:alphaModFix/>
          </a:blip>
          <a:stretch>
            <a:fillRect/>
          </a:stretch>
        </p:blipFill>
        <p:spPr>
          <a:xfrm>
            <a:off x="3233725" y="3504563"/>
            <a:ext cx="2676525" cy="1057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311700" y="24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p:txBody>
      </p:sp>
      <p:sp>
        <p:nvSpPr>
          <p:cNvPr id="110" name="Google Shape;110;p16"/>
          <p:cNvSpPr txBox="1"/>
          <p:nvPr>
            <p:ph idx="4294967295" type="body"/>
          </p:nvPr>
        </p:nvSpPr>
        <p:spPr>
          <a:xfrm>
            <a:off x="311700" y="856050"/>
            <a:ext cx="8520600" cy="231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The next breakthrough was to train a feedforward convolutional neural network in a supervised manner, using a per-pixel loss function to measure the difference between output and ground-truth images. Such approaches are efficient at test-time, requiring only a forward pass through the trained network. However, the per-pixel losses used by these methods do not capture perceptual differences between output and ground-truth images. But, high-quality images can also be generated using perceptual loss functions based on differences between high-level image feature representations extracted from pretrained convolutional neural networks. These approaches produce high-quality images, but are slow since inference requires solving an optimization problem.  This is highlighted in this paper</a:t>
            </a:r>
            <a:r>
              <a:rPr b="1" lang="en" sz="1200" u="sng">
                <a:solidFill>
                  <a:schemeClr val="accent5"/>
                </a:solidFill>
                <a:hlinkClick r:id="rId3"/>
              </a:rPr>
              <a:t> (Johnson et al 2016) Perceptual loss for real time style transfer and super resolution</a:t>
            </a:r>
            <a:r>
              <a:rPr b="1" lang="en" sz="1200"/>
              <a:t>. This approach, though fast, had a problem that it stuck to only one style and was not generalized to different style. Thus it created a problem when a new style was required to a stylize images as we had to train the model from scratch. </a:t>
            </a:r>
            <a:endParaRPr b="1" sz="1200"/>
          </a:p>
          <a:p>
            <a:pPr indent="0" lvl="0" marL="0" rtl="0" algn="l">
              <a:spcBef>
                <a:spcPts val="500"/>
              </a:spcBef>
              <a:spcAft>
                <a:spcPts val="500"/>
              </a:spcAft>
              <a:buNone/>
            </a:pPr>
            <a:r>
              <a:t/>
            </a:r>
            <a:endParaRPr b="1" sz="1000"/>
          </a:p>
        </p:txBody>
      </p:sp>
      <p:pic>
        <p:nvPicPr>
          <p:cNvPr id="111" name="Google Shape;111;p16"/>
          <p:cNvPicPr preferRelativeResize="0"/>
          <p:nvPr/>
        </p:nvPicPr>
        <p:blipFill>
          <a:blip r:embed="rId4">
            <a:alphaModFix/>
          </a:blip>
          <a:stretch>
            <a:fillRect/>
          </a:stretch>
        </p:blipFill>
        <p:spPr>
          <a:xfrm>
            <a:off x="415975" y="2841800"/>
            <a:ext cx="4971567" cy="2401401"/>
          </a:xfrm>
          <a:prstGeom prst="rect">
            <a:avLst/>
          </a:prstGeom>
          <a:noFill/>
          <a:ln>
            <a:noFill/>
          </a:ln>
        </p:spPr>
      </p:pic>
      <p:sp>
        <p:nvSpPr>
          <p:cNvPr id="112" name="Google Shape;112;p16"/>
          <p:cNvSpPr txBox="1"/>
          <p:nvPr>
            <p:ph idx="4294967295" type="body"/>
          </p:nvPr>
        </p:nvSpPr>
        <p:spPr>
          <a:xfrm>
            <a:off x="5283275" y="3284575"/>
            <a:ext cx="3701400" cy="5172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b="1" lang="en" sz="1400"/>
              <a:t>TRANSFORMER NETWORK</a:t>
            </a:r>
            <a:endParaRPr b="1"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311700" y="2482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work</a:t>
            </a:r>
            <a:endParaRPr/>
          </a:p>
        </p:txBody>
      </p:sp>
      <p:sp>
        <p:nvSpPr>
          <p:cNvPr id="118" name="Google Shape;118;p17"/>
          <p:cNvSpPr txBox="1"/>
          <p:nvPr>
            <p:ph idx="4294967295" type="body"/>
          </p:nvPr>
        </p:nvSpPr>
        <p:spPr>
          <a:xfrm>
            <a:off x="311700" y="856050"/>
            <a:ext cx="8520600" cy="1715700"/>
          </a:xfrm>
          <a:prstGeom prst="rect">
            <a:avLst/>
          </a:prstGeom>
        </p:spPr>
        <p:txBody>
          <a:bodyPr anchorCtr="0" anchor="t" bIns="91425" lIns="91425" spcFirstLastPara="1" rIns="91425" wrap="square" tIns="91425">
            <a:noAutofit/>
          </a:bodyPr>
          <a:lstStyle/>
          <a:p>
            <a:pPr indent="0" lvl="0" marL="0" rtl="0" algn="l">
              <a:spcBef>
                <a:spcPts val="0"/>
              </a:spcBef>
              <a:spcAft>
                <a:spcPts val="500"/>
              </a:spcAft>
              <a:buNone/>
            </a:pPr>
            <a:r>
              <a:rPr b="1" lang="en" sz="1200"/>
              <a:t>Next came the idea that the transformer network could be made to generalize on different styles by choosing optimal sets of normalization parameters(Gamma and beta ) in the feed-forward network. The task was to now also treat the gamma and beta as trainable parameters in the transformer network. This idea was developed by google and is highlighted in this paper </a:t>
            </a:r>
            <a:r>
              <a:rPr b="1" lang="en" sz="1200" u="sng">
                <a:solidFill>
                  <a:schemeClr val="accent5"/>
                </a:solidFill>
                <a:hlinkClick r:id="rId3"/>
              </a:rPr>
              <a:t>A Learned Representation for artistic Style</a:t>
            </a:r>
            <a:r>
              <a:rPr b="1" lang="en" sz="1200"/>
              <a:t>. We could select different normalization parameters to apply different styles to a particular image. We could also selected a linear combination of normalization and create an </a:t>
            </a:r>
            <a:r>
              <a:rPr b="1" i="1" lang="en" sz="1200"/>
              <a:t>pastiche</a:t>
            </a:r>
            <a:r>
              <a:rPr b="1" lang="en" sz="1200"/>
              <a:t> image with the this weighted style combination of style. But this technique also was could be used for the styles on which the model was trained and could not generalize to arbitrary styles.</a:t>
            </a:r>
            <a:endParaRPr b="1" sz="1200"/>
          </a:p>
        </p:txBody>
      </p:sp>
      <p:pic>
        <p:nvPicPr>
          <p:cNvPr id="119" name="Google Shape;119;p17"/>
          <p:cNvPicPr preferRelativeResize="0"/>
          <p:nvPr/>
        </p:nvPicPr>
        <p:blipFill>
          <a:blip r:embed="rId4">
            <a:alphaModFix/>
          </a:blip>
          <a:stretch>
            <a:fillRect/>
          </a:stretch>
        </p:blipFill>
        <p:spPr>
          <a:xfrm>
            <a:off x="2388200" y="2397975"/>
            <a:ext cx="3712601" cy="2745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18"/>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25" name="Google Shape;125;p18"/>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State of the Network</a:t>
            </a:r>
            <a:endParaRPr/>
          </a:p>
          <a:p>
            <a:pPr indent="0" lvl="0" marL="0" rtl="0" algn="ctr">
              <a:spcBef>
                <a:spcPts val="0"/>
              </a:spcBef>
              <a:spcAft>
                <a:spcPts val="0"/>
              </a:spcAft>
              <a:buNone/>
            </a:pPr>
            <a:r>
              <a:t/>
            </a:r>
            <a:endParaRPr/>
          </a:p>
        </p:txBody>
      </p:sp>
      <p:sp>
        <p:nvSpPr>
          <p:cNvPr id="126" name="Google Shape;126;p18"/>
          <p:cNvSpPr txBox="1"/>
          <p:nvPr>
            <p:ph idx="2" type="body"/>
          </p:nvPr>
        </p:nvSpPr>
        <p:spPr>
          <a:xfrm>
            <a:off x="4731300" y="861050"/>
            <a:ext cx="4233600" cy="32544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FFFF"/>
                </a:solidFill>
              </a:rPr>
              <a:t>Next breakthrough came when researchers and Google thought that we could create a style extraction network which would transform the style  into a vector representation which could be fed into the style transfer network and allow that model to generalize. Basically they were inspired from  the idea of normalization parameters could be found out for each of the style image and could be used into the transformer as a representation of that style and thus we attained the current state-of-art arbitrary style transfer networks which were lightweight and fast. This is highlighted here. </a:t>
            </a:r>
            <a:r>
              <a:rPr lang="en" sz="1500" u="sng">
                <a:solidFill>
                  <a:schemeClr val="hlink"/>
                </a:solidFill>
                <a:hlinkClick r:id="rId3"/>
              </a:rPr>
              <a:t>Exploring the Structure of an arbitrary real time image stylization network.</a:t>
            </a:r>
            <a:endParaRPr sz="1500" u="sng">
              <a:solidFill>
                <a:srgbClr val="FFFFFF"/>
              </a:solidFill>
            </a:endParaRPr>
          </a:p>
          <a:p>
            <a:pPr indent="0" lvl="0" marL="0" rtl="0" algn="l">
              <a:spcBef>
                <a:spcPts val="500"/>
              </a:spcBef>
              <a:spcAft>
                <a:spcPts val="500"/>
              </a:spcAft>
              <a:buNone/>
            </a:pPr>
            <a:r>
              <a:t/>
            </a:r>
            <a:endParaRPr sz="12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132" name="Google Shape;132;p1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Reducing the weight of the Model</a:t>
            </a:r>
            <a:endParaRPr/>
          </a:p>
          <a:p>
            <a:pPr indent="0" lvl="0" marL="0" rtl="0" algn="ctr">
              <a:spcBef>
                <a:spcPts val="0"/>
              </a:spcBef>
              <a:spcAft>
                <a:spcPts val="0"/>
              </a:spcAft>
              <a:buNone/>
            </a:pPr>
            <a:r>
              <a:t/>
            </a:r>
            <a:endParaRPr/>
          </a:p>
        </p:txBody>
      </p:sp>
      <p:sp>
        <p:nvSpPr>
          <p:cNvPr id="133" name="Google Shape;133;p19"/>
          <p:cNvSpPr txBox="1"/>
          <p:nvPr>
            <p:ph idx="2" type="body"/>
          </p:nvPr>
        </p:nvSpPr>
        <p:spPr>
          <a:xfrm>
            <a:off x="4731300" y="654050"/>
            <a:ext cx="4233600" cy="34614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500"/>
              </a:spcAft>
              <a:buNone/>
            </a:pPr>
            <a:r>
              <a:rPr lang="en" sz="1500"/>
              <a:t>The idea was then ported to lightweight models so that it could be used across devices but the core idea remains the same. One of the lightweight application of the above approach is highlighted here </a:t>
            </a:r>
            <a:r>
              <a:rPr lang="en" sz="1500" u="sng">
                <a:solidFill>
                  <a:srgbClr val="E06666"/>
                </a:solidFill>
                <a:hlinkClick r:id="rId3"/>
              </a:rPr>
              <a:t>Porting the arbitrary style transfer to a Browser</a:t>
            </a:r>
            <a:r>
              <a:rPr lang="en" sz="1500"/>
              <a:t>.  They have used lighter models with less parameters and depth wise separable convolutions instead of convolution layers to significantly reduce the number of parameters in a model.</a:t>
            </a:r>
            <a:endParaRPr sz="15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a:t>
            </a:r>
            <a:endParaRPr/>
          </a:p>
        </p:txBody>
      </p:sp>
      <p:sp>
        <p:nvSpPr>
          <p:cNvPr id="139" name="Google Shape;139;p20"/>
          <p:cNvSpPr txBox="1"/>
          <p:nvPr/>
        </p:nvSpPr>
        <p:spPr>
          <a:xfrm>
            <a:off x="818275" y="3301575"/>
            <a:ext cx="42978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We recommend to run the ipynb notebooks provided to be executed on Google Colab for avoiding compatibility as much as possible.</a:t>
            </a:r>
            <a:endParaRPr>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0" y="657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Implementation of A Neural </a:t>
            </a:r>
            <a:r>
              <a:rPr lang="en" sz="2400"/>
              <a:t>Algorithm</a:t>
            </a:r>
            <a:r>
              <a:rPr lang="en" sz="2400"/>
              <a:t> for Artistic Style</a:t>
            </a:r>
            <a:endParaRPr sz="2400"/>
          </a:p>
        </p:txBody>
      </p:sp>
      <p:pic>
        <p:nvPicPr>
          <p:cNvPr id="145" name="Google Shape;145;p21"/>
          <p:cNvPicPr preferRelativeResize="0"/>
          <p:nvPr/>
        </p:nvPicPr>
        <p:blipFill>
          <a:blip r:embed="rId3">
            <a:alphaModFix/>
          </a:blip>
          <a:stretch>
            <a:fillRect/>
          </a:stretch>
        </p:blipFill>
        <p:spPr>
          <a:xfrm>
            <a:off x="5254350" y="552050"/>
            <a:ext cx="2100700" cy="2100700"/>
          </a:xfrm>
          <a:prstGeom prst="rect">
            <a:avLst/>
          </a:prstGeom>
          <a:noFill/>
          <a:ln>
            <a:noFill/>
          </a:ln>
        </p:spPr>
      </p:pic>
      <p:pic>
        <p:nvPicPr>
          <p:cNvPr id="146" name="Google Shape;146;p21"/>
          <p:cNvPicPr preferRelativeResize="0"/>
          <p:nvPr/>
        </p:nvPicPr>
        <p:blipFill>
          <a:blip r:embed="rId4">
            <a:alphaModFix/>
          </a:blip>
          <a:stretch>
            <a:fillRect/>
          </a:stretch>
        </p:blipFill>
        <p:spPr>
          <a:xfrm>
            <a:off x="91650" y="600000"/>
            <a:ext cx="2222475" cy="1802550"/>
          </a:xfrm>
          <a:prstGeom prst="rect">
            <a:avLst/>
          </a:prstGeom>
          <a:noFill/>
          <a:ln>
            <a:noFill/>
          </a:ln>
        </p:spPr>
      </p:pic>
      <p:pic>
        <p:nvPicPr>
          <p:cNvPr id="147" name="Google Shape;147;p21"/>
          <p:cNvPicPr preferRelativeResize="0"/>
          <p:nvPr/>
        </p:nvPicPr>
        <p:blipFill>
          <a:blip r:embed="rId5">
            <a:alphaModFix/>
          </a:blip>
          <a:stretch>
            <a:fillRect/>
          </a:stretch>
        </p:blipFill>
        <p:spPr>
          <a:xfrm>
            <a:off x="2490563" y="600007"/>
            <a:ext cx="2222475" cy="1848904"/>
          </a:xfrm>
          <a:prstGeom prst="rect">
            <a:avLst/>
          </a:prstGeom>
          <a:noFill/>
          <a:ln>
            <a:noFill/>
          </a:ln>
        </p:spPr>
      </p:pic>
      <p:sp>
        <p:nvSpPr>
          <p:cNvPr id="148" name="Google Shape;148;p21"/>
          <p:cNvSpPr txBox="1"/>
          <p:nvPr/>
        </p:nvSpPr>
        <p:spPr>
          <a:xfrm>
            <a:off x="364500" y="2478750"/>
            <a:ext cx="1903500" cy="1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Content Image</a:t>
            </a:r>
            <a:endParaRPr b="1">
              <a:latin typeface="Roboto"/>
              <a:ea typeface="Roboto"/>
              <a:cs typeface="Roboto"/>
              <a:sym typeface="Roboto"/>
            </a:endParaRPr>
          </a:p>
        </p:txBody>
      </p:sp>
      <p:sp>
        <p:nvSpPr>
          <p:cNvPr id="149" name="Google Shape;149;p21"/>
          <p:cNvSpPr txBox="1"/>
          <p:nvPr/>
        </p:nvSpPr>
        <p:spPr>
          <a:xfrm>
            <a:off x="2947763" y="2471025"/>
            <a:ext cx="21006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Style Image</a:t>
            </a:r>
            <a:endParaRPr b="1">
              <a:latin typeface="Roboto"/>
              <a:ea typeface="Roboto"/>
              <a:cs typeface="Roboto"/>
              <a:sym typeface="Roboto"/>
            </a:endParaRPr>
          </a:p>
        </p:txBody>
      </p:sp>
      <p:sp>
        <p:nvSpPr>
          <p:cNvPr id="150" name="Google Shape;150;p21"/>
          <p:cNvSpPr txBox="1"/>
          <p:nvPr/>
        </p:nvSpPr>
        <p:spPr>
          <a:xfrm>
            <a:off x="7355050" y="1275750"/>
            <a:ext cx="1842600" cy="2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Output Image </a:t>
            </a:r>
            <a:r>
              <a:rPr lang="en">
                <a:latin typeface="Roboto"/>
                <a:ea typeface="Roboto"/>
                <a:cs typeface="Roboto"/>
                <a:sym typeface="Roboto"/>
              </a:rPr>
              <a:t>(</a:t>
            </a:r>
            <a:r>
              <a:rPr lang="en" sz="1000">
                <a:latin typeface="Roboto"/>
                <a:ea typeface="Roboto"/>
                <a:cs typeface="Roboto"/>
                <a:sym typeface="Roboto"/>
              </a:rPr>
              <a:t>starting with content as base</a:t>
            </a:r>
            <a:r>
              <a:rPr lang="en">
                <a:latin typeface="Roboto"/>
                <a:ea typeface="Roboto"/>
                <a:cs typeface="Roboto"/>
                <a:sym typeface="Roboto"/>
              </a:rPr>
              <a:t>)</a:t>
            </a:r>
            <a:endParaRPr>
              <a:latin typeface="Roboto"/>
              <a:ea typeface="Roboto"/>
              <a:cs typeface="Roboto"/>
              <a:sym typeface="Roboto"/>
            </a:endParaRPr>
          </a:p>
        </p:txBody>
      </p:sp>
      <p:pic>
        <p:nvPicPr>
          <p:cNvPr id="151" name="Google Shape;151;p21"/>
          <p:cNvPicPr preferRelativeResize="0"/>
          <p:nvPr/>
        </p:nvPicPr>
        <p:blipFill>
          <a:blip r:embed="rId6">
            <a:alphaModFix/>
          </a:blip>
          <a:stretch>
            <a:fillRect/>
          </a:stretch>
        </p:blipFill>
        <p:spPr>
          <a:xfrm>
            <a:off x="5353475" y="2866425"/>
            <a:ext cx="2100600" cy="2100600"/>
          </a:xfrm>
          <a:prstGeom prst="rect">
            <a:avLst/>
          </a:prstGeom>
          <a:noFill/>
          <a:ln>
            <a:noFill/>
          </a:ln>
        </p:spPr>
      </p:pic>
      <p:sp>
        <p:nvSpPr>
          <p:cNvPr id="152" name="Google Shape;152;p21"/>
          <p:cNvSpPr txBox="1"/>
          <p:nvPr/>
        </p:nvSpPr>
        <p:spPr>
          <a:xfrm>
            <a:off x="7482375" y="3432375"/>
            <a:ext cx="1518600" cy="4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Output Image </a:t>
            </a:r>
            <a:r>
              <a:rPr b="1" lang="en" sz="1000">
                <a:latin typeface="Roboto"/>
                <a:ea typeface="Roboto"/>
                <a:cs typeface="Roboto"/>
                <a:sym typeface="Roboto"/>
              </a:rPr>
              <a:t>(</a:t>
            </a:r>
            <a:r>
              <a:rPr lang="en" sz="1000">
                <a:latin typeface="Roboto"/>
                <a:ea typeface="Roboto"/>
                <a:cs typeface="Roboto"/>
                <a:sym typeface="Roboto"/>
              </a:rPr>
              <a:t>starting point as noise</a:t>
            </a:r>
            <a:r>
              <a:rPr b="1" lang="en" sz="1000">
                <a:latin typeface="Roboto"/>
                <a:ea typeface="Roboto"/>
                <a:cs typeface="Roboto"/>
                <a:sym typeface="Roboto"/>
              </a:rPr>
              <a:t>)</a:t>
            </a:r>
            <a:endParaRPr sz="1000">
              <a:latin typeface="Roboto"/>
              <a:ea typeface="Roboto"/>
              <a:cs typeface="Roboto"/>
              <a:sym typeface="Roboto"/>
            </a:endParaRPr>
          </a:p>
        </p:txBody>
      </p:sp>
      <p:sp>
        <p:nvSpPr>
          <p:cNvPr id="153" name="Google Shape;153;p21"/>
          <p:cNvSpPr txBox="1"/>
          <p:nvPr/>
        </p:nvSpPr>
        <p:spPr>
          <a:xfrm>
            <a:off x="364500" y="3705750"/>
            <a:ext cx="9927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Output Image </a:t>
            </a:r>
            <a:r>
              <a:rPr lang="en" sz="1000">
                <a:latin typeface="Roboto"/>
                <a:ea typeface="Roboto"/>
                <a:cs typeface="Roboto"/>
                <a:sym typeface="Roboto"/>
              </a:rPr>
              <a:t>(Noise as start and added variation loss)</a:t>
            </a:r>
            <a:endParaRPr sz="1000">
              <a:latin typeface="Roboto"/>
              <a:ea typeface="Roboto"/>
              <a:cs typeface="Roboto"/>
              <a:sym typeface="Roboto"/>
            </a:endParaRPr>
          </a:p>
        </p:txBody>
      </p:sp>
      <p:pic>
        <p:nvPicPr>
          <p:cNvPr id="154" name="Google Shape;154;p21"/>
          <p:cNvPicPr preferRelativeResize="0"/>
          <p:nvPr/>
        </p:nvPicPr>
        <p:blipFill>
          <a:blip r:embed="rId7">
            <a:alphaModFix/>
          </a:blip>
          <a:stretch>
            <a:fillRect/>
          </a:stretch>
        </p:blipFill>
        <p:spPr>
          <a:xfrm>
            <a:off x="1509600" y="2876025"/>
            <a:ext cx="2115075" cy="2115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